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61" r:id="rId2"/>
    <p:sldId id="260" r:id="rId3"/>
    <p:sldId id="263" r:id="rId4"/>
    <p:sldId id="266" r:id="rId5"/>
    <p:sldId id="267" r:id="rId6"/>
    <p:sldId id="269" r:id="rId7"/>
    <p:sldId id="268" r:id="rId8"/>
    <p:sldId id="270" r:id="rId9"/>
    <p:sldId id="256" r:id="rId10"/>
    <p:sldId id="262" r:id="rId11"/>
    <p:sldId id="258" r:id="rId12"/>
    <p:sldId id="259" r:id="rId13"/>
    <p:sldId id="272" r:id="rId14"/>
    <p:sldId id="273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25E5076-3810-47DD-B79F-674D7AD40C01}" styleName="Estilo Escuro 1 - Destaqu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793D81CF-94F2-401A-BA57-92F5A7B2D0C5}" styleName="Estilo Médio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7E9639D4-E3E2-4D34-9284-5A2195B3D0D7}" styleName="Estilo Clar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306799F8-075E-4A3A-A7F6-7FBC6576F1A4}" styleName="Estilo com Tema 2 - Destaque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03447BB-5D67-496B-8E87-E561075AD55C}" styleName="Estilo Escuro 1 - Destaque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7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192.168.16.190\comum\D.E\QUALIFICA%20PLUS%2022-SI-2016\Empresas\Monitoriza&#231;&#227;o%20Investimentos%20das%20empresa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192.168.16.190\comum\D.E\QUALIFICA%20PLUS%2022-SI-2016\Empresas\Monitoriza&#231;&#227;o%20Investimentos%20das%20empresas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192.168.16.190\comum\D.E\QUALIFICA%20PLUS%2022-SI-2016\Empresas\Monitoriza&#231;&#227;o%20Investimentos%20das%20empresas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n-US"/>
              <a:t>Realização de Despesa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Execução!$B$3</c:f>
              <c:strCache>
                <c:ptCount val="1"/>
                <c:pt idx="0">
                  <c:v>Aprovado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cat>
            <c:strRef>
              <c:f>Execução!$A$4:$A$6</c:f>
              <c:strCache>
                <c:ptCount val="3"/>
                <c:pt idx="0">
                  <c:v>AECOA</c:v>
                </c:pt>
                <c:pt idx="1">
                  <c:v>DISTRIBUÍVEIS</c:v>
                </c:pt>
                <c:pt idx="2">
                  <c:v>EMPRESAS</c:v>
                </c:pt>
              </c:strCache>
            </c:strRef>
          </c:cat>
          <c:val>
            <c:numRef>
              <c:f>Execução!$B$4:$B$6</c:f>
              <c:numCache>
                <c:formatCode>General</c:formatCode>
                <c:ptCount val="3"/>
                <c:pt idx="0" formatCode="#,##0.00">
                  <c:v>64575</c:v>
                </c:pt>
                <c:pt idx="1">
                  <c:v>17220</c:v>
                </c:pt>
                <c:pt idx="2">
                  <c:v>348705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62B-4997-A93D-4028852FFE37}"/>
            </c:ext>
          </c:extLst>
        </c:ser>
        <c:ser>
          <c:idx val="1"/>
          <c:order val="1"/>
          <c:tx>
            <c:strRef>
              <c:f>Execução!$C$3</c:f>
              <c:strCache>
                <c:ptCount val="1"/>
                <c:pt idx="0">
                  <c:v>Executado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atMod val="103000"/>
                    <a:lumMod val="102000"/>
                    <a:tint val="94000"/>
                  </a:schemeClr>
                </a:gs>
                <a:gs pos="50000">
                  <a:schemeClr val="accent4">
                    <a:satMod val="110000"/>
                    <a:lumMod val="100000"/>
                    <a:shade val="100000"/>
                  </a:schemeClr>
                </a:gs>
                <a:gs pos="100000">
                  <a:schemeClr val="accent4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cat>
            <c:strRef>
              <c:f>Execução!$A$4:$A$6</c:f>
              <c:strCache>
                <c:ptCount val="3"/>
                <c:pt idx="0">
                  <c:v>AECOA</c:v>
                </c:pt>
                <c:pt idx="1">
                  <c:v>DISTRIBUÍVEIS</c:v>
                </c:pt>
                <c:pt idx="2">
                  <c:v>EMPRESAS</c:v>
                </c:pt>
              </c:strCache>
            </c:strRef>
          </c:cat>
          <c:val>
            <c:numRef>
              <c:f>Execução!$C$4:$C$6</c:f>
              <c:numCache>
                <c:formatCode>_(* #,##0.00_);_(* \(#,##0.00\);_(* "-"??_);_(@_)</c:formatCode>
                <c:ptCount val="3"/>
                <c:pt idx="0">
                  <c:v>30464.32</c:v>
                </c:pt>
                <c:pt idx="1">
                  <c:v>11006.16</c:v>
                </c:pt>
                <c:pt idx="2">
                  <c:v>226406.02000000002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62B-4997-A93D-4028852FFE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15"/>
        <c:overlap val="-20"/>
        <c:axId val="439166872"/>
        <c:axId val="439165232"/>
      </c:barChart>
      <c:catAx>
        <c:axId val="43916687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lt1">
                <a:lumMod val="95000"/>
                <a:alpha val="54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439165232"/>
        <c:crossesAt val="0"/>
        <c:auto val="1"/>
        <c:lblAlgn val="ctr"/>
        <c:lblOffset val="100"/>
        <c:noMultiLvlLbl val="0"/>
      </c:catAx>
      <c:valAx>
        <c:axId val="439165232"/>
        <c:scaling>
          <c:orientation val="minMax"/>
          <c:max val="400000"/>
          <c:min val="1"/>
        </c:scaling>
        <c:delete val="0"/>
        <c:axPos val="b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439166872"/>
        <c:crosses val="autoZero"/>
        <c:crossBetween val="between"/>
        <c:dispUnits>
          <c:builtInUnit val="thousands"/>
          <c:dispUnits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cap="all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</c:dispUnitsLbl>
        </c:dispUnits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pt-P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Execução!$D$3</c:f>
              <c:strCache>
                <c:ptCount val="1"/>
                <c:pt idx="0">
                  <c:v>Execução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tint val="94000"/>
                    <a:satMod val="105000"/>
                    <a:lumMod val="102000"/>
                  </a:schemeClr>
                </a:gs>
                <a:gs pos="100000">
                  <a:schemeClr val="accent2">
                    <a:shade val="74000"/>
                    <a:satMod val="128000"/>
                    <a:lumMod val="100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Execução!$A$4:$A$7</c:f>
              <c:strCache>
                <c:ptCount val="4"/>
                <c:pt idx="0">
                  <c:v>AECOA</c:v>
                </c:pt>
                <c:pt idx="1">
                  <c:v>DISTRIBUÍVEIS</c:v>
                </c:pt>
                <c:pt idx="2">
                  <c:v>EMPRESAS</c:v>
                </c:pt>
                <c:pt idx="3">
                  <c:v>TOTAL</c:v>
                </c:pt>
              </c:strCache>
            </c:strRef>
          </c:cat>
          <c:val>
            <c:numRef>
              <c:f>Execução!$D$4:$D$7</c:f>
              <c:numCache>
                <c:formatCode>0.0%</c:formatCode>
                <c:ptCount val="4"/>
                <c:pt idx="0">
                  <c:v>0.47176647309330233</c:v>
                </c:pt>
                <c:pt idx="1">
                  <c:v>0.63914982578397217</c:v>
                </c:pt>
                <c:pt idx="2">
                  <c:v>0.64927666652327909</c:v>
                </c:pt>
                <c:pt idx="3">
                  <c:v>0.62224506387921019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C20-4EB4-9322-4FA64B31EC4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7"/>
        <c:overlap val="-14"/>
        <c:axId val="581599488"/>
        <c:axId val="581599816"/>
      </c:barChart>
      <c:catAx>
        <c:axId val="5815994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lt1">
                <a:lumMod val="95000"/>
                <a:alpha val="54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581599816"/>
        <c:crosses val="autoZero"/>
        <c:auto val="1"/>
        <c:lblAlgn val="ctr"/>
        <c:lblOffset val="100"/>
        <c:noMultiLvlLbl val="0"/>
      </c:catAx>
      <c:valAx>
        <c:axId val="581599816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5815994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pt-PT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n-US"/>
              <a:t>Empresas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8.9171571610166936E-2"/>
          <c:y val="0.18300925925925926"/>
          <c:w val="0.88277436054999625"/>
          <c:h val="0.6289664866159741"/>
        </c:manualLayout>
      </c:layout>
      <c:bar3DChart>
        <c:barDir val="col"/>
        <c:grouping val="percentStacked"/>
        <c:varyColors val="0"/>
        <c:ser>
          <c:idx val="0"/>
          <c:order val="0"/>
          <c:tx>
            <c:strRef>
              <c:f>SOMA!$B$3</c:f>
              <c:strCache>
                <c:ptCount val="1"/>
                <c:pt idx="0">
                  <c:v>Executado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cat>
            <c:strRef>
              <c:f>SOMA!$A$4:$A$28</c:f>
              <c:strCache>
                <c:ptCount val="25"/>
                <c:pt idx="0">
                  <c:v>2YOU</c:v>
                </c:pt>
                <c:pt idx="1">
                  <c:v>BTL</c:v>
                </c:pt>
                <c:pt idx="2">
                  <c:v>Caravela</c:v>
                </c:pt>
                <c:pt idx="3">
                  <c:v>Coolgray</c:v>
                </c:pt>
                <c:pt idx="4">
                  <c:v>Eagle</c:v>
                </c:pt>
                <c:pt idx="5">
                  <c:v>Facylar</c:v>
                </c:pt>
                <c:pt idx="6">
                  <c:v>Ieme</c:v>
                </c:pt>
                <c:pt idx="7">
                  <c:v>Im.Urbana</c:v>
                </c:pt>
                <c:pt idx="8">
                  <c:v>Iplaz</c:v>
                </c:pt>
                <c:pt idx="9">
                  <c:v>Lidarco</c:v>
                </c:pt>
                <c:pt idx="10">
                  <c:v>M Choupeiro</c:v>
                </c:pt>
                <c:pt idx="11">
                  <c:v>M. e Neves</c:v>
                </c:pt>
                <c:pt idx="12">
                  <c:v>Metalogonde</c:v>
                </c:pt>
                <c:pt idx="13">
                  <c:v>Proaz</c:v>
                </c:pt>
                <c:pt idx="14">
                  <c:v>Quadtel</c:v>
                </c:pt>
                <c:pt idx="15">
                  <c:v>Rafline</c:v>
                </c:pt>
                <c:pt idx="16">
                  <c:v>RED</c:v>
                </c:pt>
                <c:pt idx="17">
                  <c:v>Rui Rebelo</c:v>
                </c:pt>
                <c:pt idx="18">
                  <c:v>SantoSom</c:v>
                </c:pt>
                <c:pt idx="19">
                  <c:v>Vadia</c:v>
                </c:pt>
                <c:pt idx="20">
                  <c:v>SSS</c:v>
                </c:pt>
                <c:pt idx="21">
                  <c:v>Vilacelos</c:v>
                </c:pt>
                <c:pt idx="22">
                  <c:v>Visual Thinking</c:v>
                </c:pt>
                <c:pt idx="23">
                  <c:v>Vítor Pinto</c:v>
                </c:pt>
                <c:pt idx="24">
                  <c:v>Vogais Opacas</c:v>
                </c:pt>
              </c:strCache>
            </c:strRef>
          </c:cat>
          <c:val>
            <c:numRef>
              <c:f>SOMA!$B$4:$B$28</c:f>
              <c:numCache>
                <c:formatCode>_(* #,##0.00_);_(* \(#,##0.00\);_(* "-"??_);_(@_)</c:formatCode>
                <c:ptCount val="25"/>
                <c:pt idx="0">
                  <c:v>25587.060000000012</c:v>
                </c:pt>
                <c:pt idx="1">
                  <c:v>29773.25</c:v>
                </c:pt>
                <c:pt idx="2">
                  <c:v>1413.6</c:v>
                </c:pt>
                <c:pt idx="3">
                  <c:v>16309.82</c:v>
                </c:pt>
                <c:pt idx="4">
                  <c:v>0</c:v>
                </c:pt>
                <c:pt idx="5">
                  <c:v>8138</c:v>
                </c:pt>
                <c:pt idx="6">
                  <c:v>5500</c:v>
                </c:pt>
                <c:pt idx="7">
                  <c:v>21115</c:v>
                </c:pt>
                <c:pt idx="8">
                  <c:v>13100</c:v>
                </c:pt>
                <c:pt idx="9">
                  <c:v>0</c:v>
                </c:pt>
                <c:pt idx="10">
                  <c:v>13989.5</c:v>
                </c:pt>
                <c:pt idx="11">
                  <c:v>6000</c:v>
                </c:pt>
                <c:pt idx="12">
                  <c:v>20260</c:v>
                </c:pt>
                <c:pt idx="13">
                  <c:v>13955</c:v>
                </c:pt>
                <c:pt idx="14">
                  <c:v>8730</c:v>
                </c:pt>
                <c:pt idx="15">
                  <c:v>6000</c:v>
                </c:pt>
                <c:pt idx="16">
                  <c:v>3000</c:v>
                </c:pt>
                <c:pt idx="17">
                  <c:v>0</c:v>
                </c:pt>
                <c:pt idx="18">
                  <c:v>12900</c:v>
                </c:pt>
                <c:pt idx="19">
                  <c:v>0</c:v>
                </c:pt>
                <c:pt idx="20">
                  <c:v>3400</c:v>
                </c:pt>
                <c:pt idx="21">
                  <c:v>3172</c:v>
                </c:pt>
                <c:pt idx="22">
                  <c:v>3923.5</c:v>
                </c:pt>
                <c:pt idx="23">
                  <c:v>6000</c:v>
                </c:pt>
                <c:pt idx="24">
                  <c:v>4139.29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D44-4FAC-8EFB-D3FC99780BCC}"/>
            </c:ext>
          </c:extLst>
        </c:ser>
        <c:ser>
          <c:idx val="1"/>
          <c:order val="1"/>
          <c:tx>
            <c:strRef>
              <c:f>SOMA!$D$3</c:f>
              <c:strCache>
                <c:ptCount val="1"/>
                <c:pt idx="0">
                  <c:v>Falta</c:v>
                </c:pt>
              </c:strCache>
            </c:strRef>
          </c:tx>
          <c:spPr>
            <a:pattFill prst="pct75">
              <a:fgClr>
                <a:srgbClr val="00B0F0"/>
              </a:fgClr>
              <a:bgClr>
                <a:schemeClr val="bg1"/>
              </a:bgClr>
            </a:patt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cat>
            <c:strRef>
              <c:f>SOMA!$A$4:$A$28</c:f>
              <c:strCache>
                <c:ptCount val="25"/>
                <c:pt idx="0">
                  <c:v>2YOU</c:v>
                </c:pt>
                <c:pt idx="1">
                  <c:v>BTL</c:v>
                </c:pt>
                <c:pt idx="2">
                  <c:v>Caravela</c:v>
                </c:pt>
                <c:pt idx="3">
                  <c:v>Coolgray</c:v>
                </c:pt>
                <c:pt idx="4">
                  <c:v>Eagle</c:v>
                </c:pt>
                <c:pt idx="5">
                  <c:v>Facylar</c:v>
                </c:pt>
                <c:pt idx="6">
                  <c:v>Ieme</c:v>
                </c:pt>
                <c:pt idx="7">
                  <c:v>Im.Urbana</c:v>
                </c:pt>
                <c:pt idx="8">
                  <c:v>Iplaz</c:v>
                </c:pt>
                <c:pt idx="9">
                  <c:v>Lidarco</c:v>
                </c:pt>
                <c:pt idx="10">
                  <c:v>M Choupeiro</c:v>
                </c:pt>
                <c:pt idx="11">
                  <c:v>M. e Neves</c:v>
                </c:pt>
                <c:pt idx="12">
                  <c:v>Metalogonde</c:v>
                </c:pt>
                <c:pt idx="13">
                  <c:v>Proaz</c:v>
                </c:pt>
                <c:pt idx="14">
                  <c:v>Quadtel</c:v>
                </c:pt>
                <c:pt idx="15">
                  <c:v>Rafline</c:v>
                </c:pt>
                <c:pt idx="16">
                  <c:v>RED</c:v>
                </c:pt>
                <c:pt idx="17">
                  <c:v>Rui Rebelo</c:v>
                </c:pt>
                <c:pt idx="18">
                  <c:v>SantoSom</c:v>
                </c:pt>
                <c:pt idx="19">
                  <c:v>Vadia</c:v>
                </c:pt>
                <c:pt idx="20">
                  <c:v>SSS</c:v>
                </c:pt>
                <c:pt idx="21">
                  <c:v>Vilacelos</c:v>
                </c:pt>
                <c:pt idx="22">
                  <c:v>Visual Thinking</c:v>
                </c:pt>
                <c:pt idx="23">
                  <c:v>Vítor Pinto</c:v>
                </c:pt>
                <c:pt idx="24">
                  <c:v>Vogais Opacas</c:v>
                </c:pt>
              </c:strCache>
            </c:strRef>
          </c:cat>
          <c:val>
            <c:numRef>
              <c:f>SOMA!$D$4:$D$28</c:f>
              <c:numCache>
                <c:formatCode>_(* #,##0.00_);_(* \(#,##0.00\);_(* "-"??_);_(@_)</c:formatCode>
                <c:ptCount val="25"/>
                <c:pt idx="0">
                  <c:v>-161.22000000001208</c:v>
                </c:pt>
                <c:pt idx="1">
                  <c:v>0</c:v>
                </c:pt>
                <c:pt idx="2">
                  <c:v>9656.4</c:v>
                </c:pt>
                <c:pt idx="3">
                  <c:v>4190.18</c:v>
                </c:pt>
                <c:pt idx="4">
                  <c:v>12000</c:v>
                </c:pt>
                <c:pt idx="5">
                  <c:v>6362</c:v>
                </c:pt>
                <c:pt idx="6">
                  <c:v>4500</c:v>
                </c:pt>
                <c:pt idx="7">
                  <c:v>0</c:v>
                </c:pt>
                <c:pt idx="8">
                  <c:v>0</c:v>
                </c:pt>
                <c:pt idx="9">
                  <c:v>16000</c:v>
                </c:pt>
                <c:pt idx="10">
                  <c:v>734.5</c:v>
                </c:pt>
                <c:pt idx="11">
                  <c:v>6000</c:v>
                </c:pt>
                <c:pt idx="12">
                  <c:v>-40</c:v>
                </c:pt>
                <c:pt idx="13">
                  <c:v>430</c:v>
                </c:pt>
                <c:pt idx="14">
                  <c:v>10050</c:v>
                </c:pt>
                <c:pt idx="15">
                  <c:v>6500</c:v>
                </c:pt>
                <c:pt idx="16">
                  <c:v>3000</c:v>
                </c:pt>
                <c:pt idx="17">
                  <c:v>4447.5</c:v>
                </c:pt>
                <c:pt idx="18">
                  <c:v>100</c:v>
                </c:pt>
                <c:pt idx="19">
                  <c:v>4000</c:v>
                </c:pt>
                <c:pt idx="20">
                  <c:v>13300</c:v>
                </c:pt>
                <c:pt idx="21">
                  <c:v>11708</c:v>
                </c:pt>
                <c:pt idx="22">
                  <c:v>6276.5</c:v>
                </c:pt>
                <c:pt idx="23">
                  <c:v>6000</c:v>
                </c:pt>
                <c:pt idx="24">
                  <c:v>7353.96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D44-4FAC-8EFB-D3FC99780BC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35770144"/>
        <c:axId val="435770472"/>
        <c:axId val="0"/>
      </c:bar3DChart>
      <c:catAx>
        <c:axId val="4357701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435770472"/>
        <c:crosses val="autoZero"/>
        <c:auto val="1"/>
        <c:lblAlgn val="ctr"/>
        <c:lblOffset val="100"/>
        <c:noMultiLvlLbl val="0"/>
      </c:catAx>
      <c:valAx>
        <c:axId val="4357704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50000"/>
                  <a:lumOff val="50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4357701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pt-P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2">
  <cs:axisTitle>
    <cs:lnRef idx="0"/>
    <cs:fillRef idx="0"/>
    <cs:effectRef idx="0"/>
    <cs:fontRef idx="minor">
      <a:schemeClr val="lt1">
        <a:lumMod val="85000"/>
      </a:schemeClr>
    </cs:fontRef>
    <cs:defRPr sz="900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000" kern="1200"/>
  </cs:chartArea>
  <cs:dataLabel>
    <cs:lnRef idx="0"/>
    <cs:fillRef idx="0"/>
    <cs:effectRef idx="0"/>
    <cs:fontRef idx="minor">
      <a:schemeClr val="lt1">
        <a:lumMod val="8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ize="5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900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1600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900" kern="12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9">
  <cs:axisTitle>
    <cs:lnRef idx="0"/>
    <cs:fillRef idx="0"/>
    <cs:effectRef idx="0"/>
    <cs:fontRef idx="minor">
      <a:schemeClr val="lt1">
        <a:lumMod val="85000"/>
      </a:schemeClr>
    </cs:fontRef>
    <cs:defRPr sz="900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000" kern="1200"/>
  </cs:chartArea>
  <cs:dataLabel>
    <cs:lnRef idx="0"/>
    <cs:fillRef idx="0"/>
    <cs:effectRef idx="0"/>
    <cs:fontRef idx="minor">
      <a:schemeClr val="lt1">
        <a:lumMod val="8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lt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lt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1600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900" kern="1200"/>
  </cs:trendlineLabel>
  <cs:upBar>
    <cs:lnRef idx="0"/>
    <cs:fillRef idx="0"/>
    <cs:effectRef idx="0"/>
    <cs:fontRef idx="minor">
      <a:schemeClr val="lt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94">
  <cs:axisTitle>
    <cs:lnRef idx="0"/>
    <cs:fillRef idx="0"/>
    <cs:effectRef idx="0"/>
    <cs:fontRef idx="minor">
      <a:schemeClr val="lt1">
        <a:lumMod val="85000"/>
      </a:schemeClr>
    </cs:fontRef>
    <cs:defRPr sz="900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/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000" kern="1200"/>
  </cs:chartArea>
  <cs:dataLabel>
    <cs:lnRef idx="0"/>
    <cs:fillRef idx="0"/>
    <cs:effectRef idx="0"/>
    <cs:fontRef idx="minor">
      <a:schemeClr val="lt1">
        <a:lumMod val="8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dk1">
            <a:lumMod val="60000"/>
            <a:lumOff val="40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900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/>
    <cs:defRPr sz="900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1600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900" kern="1200"/>
  </cs:valueAxis>
  <cs:wall>
    <cs:lnRef idx="0"/>
    <cs:fillRef idx="0"/>
    <cs:effectRef idx="0"/>
    <cs:fontRef idx="minor">
      <a:schemeClr val="tx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/>
              <a:t>Clique para editar o estilo de subtítulo do Modelo Global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87F2E-788D-462F-A052-F7173348D6B7}" type="datetimeFigureOut">
              <a:rPr lang="pt-PT" smtClean="0"/>
              <a:t>03/01/2025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96114-5853-46D8-8AEB-9D390871721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205522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87F2E-788D-462F-A052-F7173348D6B7}" type="datetimeFigureOut">
              <a:rPr lang="pt-PT" smtClean="0"/>
              <a:t>03/01/2025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96114-5853-46D8-8AEB-9D390871721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302592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87F2E-788D-462F-A052-F7173348D6B7}" type="datetimeFigureOut">
              <a:rPr lang="pt-PT" smtClean="0"/>
              <a:t>03/01/2025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96114-5853-46D8-8AEB-9D390871721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435909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87F2E-788D-462F-A052-F7173348D6B7}" type="datetimeFigureOut">
              <a:rPr lang="pt-PT" smtClean="0"/>
              <a:t>03/01/2025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96114-5853-46D8-8AEB-9D390871721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2354628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87F2E-788D-462F-A052-F7173348D6B7}" type="datetimeFigureOut">
              <a:rPr lang="pt-PT" smtClean="0"/>
              <a:t>03/01/2025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96114-5853-46D8-8AEB-9D390871721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0485454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87F2E-788D-462F-A052-F7173348D6B7}" type="datetimeFigureOut">
              <a:rPr lang="pt-PT" smtClean="0"/>
              <a:t>03/01/2025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96114-5853-46D8-8AEB-9D390871721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5707238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87F2E-788D-462F-A052-F7173348D6B7}" type="datetimeFigureOut">
              <a:rPr lang="pt-PT" smtClean="0"/>
              <a:t>03/01/2025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96114-5853-46D8-8AEB-9D390871721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69083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87F2E-788D-462F-A052-F7173348D6B7}" type="datetimeFigureOut">
              <a:rPr lang="pt-PT" smtClean="0"/>
              <a:t>03/01/2025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96114-5853-46D8-8AEB-9D390871721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450517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87F2E-788D-462F-A052-F7173348D6B7}" type="datetimeFigureOut">
              <a:rPr lang="pt-PT" smtClean="0"/>
              <a:t>03/01/2025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96114-5853-46D8-8AEB-9D390871721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688032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87F2E-788D-462F-A052-F7173348D6B7}" type="datetimeFigureOut">
              <a:rPr lang="pt-PT" smtClean="0"/>
              <a:t>03/01/2025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96114-5853-46D8-8AEB-9D390871721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70665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PT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87F2E-788D-462F-A052-F7173348D6B7}" type="datetimeFigureOut">
              <a:rPr lang="pt-PT" smtClean="0"/>
              <a:t>03/01/2025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96114-5853-46D8-8AEB-9D390871721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522421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387F2E-788D-462F-A052-F7173348D6B7}" type="datetimeFigureOut">
              <a:rPr lang="pt-PT" smtClean="0"/>
              <a:t>03/01/2025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896114-5853-46D8-8AEB-9D390871721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607556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2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exão reta 4">
            <a:extLst>
              <a:ext uri="{FF2B5EF4-FFF2-40B4-BE49-F238E27FC236}">
                <a16:creationId xmlns:a16="http://schemas.microsoft.com/office/drawing/2014/main" id="{C3D58ABB-78B3-4BB9-850B-EAAE4E3C8A40}"/>
              </a:ext>
            </a:extLst>
          </p:cNvPr>
          <p:cNvCxnSpPr/>
          <p:nvPr/>
        </p:nvCxnSpPr>
        <p:spPr>
          <a:xfrm flipV="1">
            <a:off x="0" y="5797118"/>
            <a:ext cx="12192000" cy="62144"/>
          </a:xfrm>
          <a:prstGeom prst="line">
            <a:avLst/>
          </a:prstGeom>
          <a:ln w="57150"/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4" name="Imagem 3">
            <a:extLst>
              <a:ext uri="{FF2B5EF4-FFF2-40B4-BE49-F238E27FC236}">
                <a16:creationId xmlns:a16="http://schemas.microsoft.com/office/drawing/2014/main" id="{83A9D044-757C-46EE-8454-0AD7352E1C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5554" y="1775373"/>
            <a:ext cx="3780892" cy="2734484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01AA42F5-3807-43F9-8D34-3F7CC3BB02C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4982" y="5999004"/>
            <a:ext cx="4322036" cy="663717"/>
          </a:xfrm>
          <a:prstGeom prst="rect">
            <a:avLst/>
          </a:prstGeom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279CE811-FC4C-40A4-923D-EDF626F198A8}"/>
              </a:ext>
            </a:extLst>
          </p:cNvPr>
          <p:cNvSpPr txBox="1"/>
          <p:nvPr/>
        </p:nvSpPr>
        <p:spPr>
          <a:xfrm>
            <a:off x="357769" y="4757751"/>
            <a:ext cx="71544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b="1" dirty="0"/>
              <a:t>SEMINÁRIO DE ACOMPANHAMENTO</a:t>
            </a:r>
          </a:p>
          <a:p>
            <a:r>
              <a:rPr lang="pt-PT" b="1" dirty="0"/>
              <a:t>22 janeiro de 2019</a:t>
            </a: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79CA21FC-E8C2-46EC-8C8F-B5CF6269792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763124" y="390456"/>
            <a:ext cx="2141323" cy="683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85663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m 9">
            <a:extLst>
              <a:ext uri="{FF2B5EF4-FFF2-40B4-BE49-F238E27FC236}">
                <a16:creationId xmlns:a16="http://schemas.microsoft.com/office/drawing/2014/main" id="{0C26BA06-F091-49C2-9F08-E04D298F19E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765" y="363822"/>
            <a:ext cx="1252263" cy="905684"/>
          </a:xfrm>
          <a:prstGeom prst="rect">
            <a:avLst/>
          </a:prstGeom>
        </p:spPr>
      </p:pic>
      <p:pic>
        <p:nvPicPr>
          <p:cNvPr id="11" name="Imagem 10">
            <a:extLst>
              <a:ext uri="{FF2B5EF4-FFF2-40B4-BE49-F238E27FC236}">
                <a16:creationId xmlns:a16="http://schemas.microsoft.com/office/drawing/2014/main" id="{21D81E75-15C5-4D95-9C68-2EF19093C1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63124" y="390456"/>
            <a:ext cx="2141323" cy="683742"/>
          </a:xfrm>
          <a:prstGeom prst="rect">
            <a:avLst/>
          </a:prstGeom>
        </p:spPr>
      </p:pic>
      <p:pic>
        <p:nvPicPr>
          <p:cNvPr id="12" name="Imagem 11">
            <a:extLst>
              <a:ext uri="{FF2B5EF4-FFF2-40B4-BE49-F238E27FC236}">
                <a16:creationId xmlns:a16="http://schemas.microsoft.com/office/drawing/2014/main" id="{6259BE30-6036-4B3C-8361-0D291A0F964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4982" y="5999004"/>
            <a:ext cx="4322036" cy="663717"/>
          </a:xfrm>
          <a:prstGeom prst="rect">
            <a:avLst/>
          </a:prstGeom>
        </p:spPr>
      </p:pic>
      <p:graphicFrame>
        <p:nvGraphicFramePr>
          <p:cNvPr id="13" name="Gráfico 12">
            <a:extLst>
              <a:ext uri="{FF2B5EF4-FFF2-40B4-BE49-F238E27FC236}">
                <a16:creationId xmlns:a16="http://schemas.microsoft.com/office/drawing/2014/main" id="{1867BA0D-5E5B-4BC0-9639-51C5A586B59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38656916"/>
              </p:ext>
            </p:extLst>
          </p:nvPr>
        </p:nvGraphicFramePr>
        <p:xfrm>
          <a:off x="2950866" y="1423097"/>
          <a:ext cx="6290268" cy="42140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8484464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exão reta 4">
            <a:extLst>
              <a:ext uri="{FF2B5EF4-FFF2-40B4-BE49-F238E27FC236}">
                <a16:creationId xmlns:a16="http://schemas.microsoft.com/office/drawing/2014/main" id="{C3D58ABB-78B3-4BB9-850B-EAAE4E3C8A40}"/>
              </a:ext>
            </a:extLst>
          </p:cNvPr>
          <p:cNvCxnSpPr/>
          <p:nvPr/>
        </p:nvCxnSpPr>
        <p:spPr>
          <a:xfrm flipV="1">
            <a:off x="0" y="5797118"/>
            <a:ext cx="12192000" cy="62144"/>
          </a:xfrm>
          <a:prstGeom prst="line">
            <a:avLst/>
          </a:prstGeom>
          <a:ln w="57150"/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6D4AADB9-BD79-4F32-908E-FEB5F771DAD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35206487"/>
              </p:ext>
            </p:extLst>
          </p:nvPr>
        </p:nvGraphicFramePr>
        <p:xfrm>
          <a:off x="1909188" y="1182819"/>
          <a:ext cx="8129116" cy="44189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Imagem 3">
            <a:extLst>
              <a:ext uri="{FF2B5EF4-FFF2-40B4-BE49-F238E27FC236}">
                <a16:creationId xmlns:a16="http://schemas.microsoft.com/office/drawing/2014/main" id="{CF61BC3A-7D7A-4AD9-A54D-447A6F4450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765" y="363822"/>
            <a:ext cx="1252263" cy="905684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1C422D16-37ED-4B24-873C-28F451A774F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763124" y="390456"/>
            <a:ext cx="2141323" cy="683742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2CAA9964-0625-483B-8DE0-C5005BAA6C8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4982" y="5999004"/>
            <a:ext cx="4322036" cy="663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03760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exão reta 4">
            <a:extLst>
              <a:ext uri="{FF2B5EF4-FFF2-40B4-BE49-F238E27FC236}">
                <a16:creationId xmlns:a16="http://schemas.microsoft.com/office/drawing/2014/main" id="{C3D58ABB-78B3-4BB9-850B-EAAE4E3C8A40}"/>
              </a:ext>
            </a:extLst>
          </p:cNvPr>
          <p:cNvCxnSpPr/>
          <p:nvPr/>
        </p:nvCxnSpPr>
        <p:spPr>
          <a:xfrm flipV="1">
            <a:off x="0" y="5797118"/>
            <a:ext cx="12192000" cy="62144"/>
          </a:xfrm>
          <a:prstGeom prst="line">
            <a:avLst/>
          </a:prstGeom>
          <a:ln w="57150"/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91461D9D-B50B-4B79-AEBD-6C80A7CEB3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9482243"/>
              </p:ext>
            </p:extLst>
          </p:nvPr>
        </p:nvGraphicFramePr>
        <p:xfrm>
          <a:off x="1991248" y="1425634"/>
          <a:ext cx="8209503" cy="4100957"/>
        </p:xfrm>
        <a:graphic>
          <a:graphicData uri="http://schemas.openxmlformats.org/drawingml/2006/table">
            <a:tbl>
              <a:tblPr firstRow="1">
                <a:tableStyleId>{306799F8-075E-4A3A-A7F6-7FBC6576F1A4}</a:tableStyleId>
              </a:tblPr>
              <a:tblGrid>
                <a:gridCol w="2680036">
                  <a:extLst>
                    <a:ext uri="{9D8B030D-6E8A-4147-A177-3AD203B41FA5}">
                      <a16:colId xmlns:a16="http://schemas.microsoft.com/office/drawing/2014/main" val="3883533444"/>
                    </a:ext>
                  </a:extLst>
                </a:gridCol>
                <a:gridCol w="3208298">
                  <a:extLst>
                    <a:ext uri="{9D8B030D-6E8A-4147-A177-3AD203B41FA5}">
                      <a16:colId xmlns:a16="http://schemas.microsoft.com/office/drawing/2014/main" val="1930200933"/>
                    </a:ext>
                  </a:extLst>
                </a:gridCol>
                <a:gridCol w="964642">
                  <a:extLst>
                    <a:ext uri="{9D8B030D-6E8A-4147-A177-3AD203B41FA5}">
                      <a16:colId xmlns:a16="http://schemas.microsoft.com/office/drawing/2014/main" val="1580730301"/>
                    </a:ext>
                  </a:extLst>
                </a:gridCol>
                <a:gridCol w="1356527">
                  <a:extLst>
                    <a:ext uri="{9D8B030D-6E8A-4147-A177-3AD203B41FA5}">
                      <a16:colId xmlns:a16="http://schemas.microsoft.com/office/drawing/2014/main" val="720754964"/>
                    </a:ext>
                  </a:extLst>
                </a:gridCol>
              </a:tblGrid>
              <a:tr h="585851">
                <a:tc>
                  <a:txBody>
                    <a:bodyPr/>
                    <a:lstStyle/>
                    <a:p>
                      <a:pPr algn="ctr" fontAlgn="ctr"/>
                      <a:r>
                        <a:rPr lang="pt-PT" sz="2800" u="none" strike="noStrike" dirty="0">
                          <a:effectLst/>
                        </a:rPr>
                        <a:t>Tipo de Inovação</a:t>
                      </a:r>
                      <a:endParaRPr lang="pt-PT" sz="2800" b="1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0" marR="0" marT="0" marB="0" anchor="ctr">
                    <a:cell3D prstMaterial="dkEdge">
                      <a:bevel/>
                      <a:lightRig rig="flood" dir="t"/>
                    </a:cell3D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2800" u="none" strike="noStrike" dirty="0">
                          <a:effectLst/>
                        </a:rPr>
                        <a:t>Designação</a:t>
                      </a:r>
                      <a:endParaRPr lang="pt-PT" sz="2800" b="1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0" marR="0" marT="0" marB="0" anchor="ctr">
                    <a:cell3D prstMaterial="dkEdge">
                      <a:bevel/>
                      <a:lightRig rig="flood" dir="t"/>
                    </a:cell3D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2800" u="none" strike="noStrike" dirty="0">
                          <a:effectLst/>
                        </a:rPr>
                        <a:t>Total</a:t>
                      </a:r>
                      <a:endParaRPr lang="pt-PT" sz="2800" b="1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0" marR="0" marT="0" marB="0" anchor="ctr">
                    <a:cell3D prstMaterial="dkEdge">
                      <a:bevel/>
                      <a:lightRig rig="flood" dir="t"/>
                    </a:cell3D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2400" u="none" strike="noStrike" dirty="0">
                          <a:effectLst/>
                        </a:rPr>
                        <a:t>Aprovado</a:t>
                      </a:r>
                      <a:endParaRPr lang="pt-PT" sz="2400" b="1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0" marR="0" marT="0" marB="0" anchor="ctr">
                    <a:cell3D prstMaterial="dkEdge">
                      <a:bevel/>
                      <a:lightRig rig="flood" dir="t"/>
                    </a:cell3D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3062504"/>
                  </a:ext>
                </a:extLst>
              </a:tr>
              <a:tr h="585851">
                <a:tc>
                  <a:txBody>
                    <a:bodyPr/>
                    <a:lstStyle/>
                    <a:p>
                      <a:pPr algn="ctr" fontAlgn="ctr"/>
                      <a:r>
                        <a:rPr lang="pt-PT" sz="2000" u="none" strike="noStrike" dirty="0">
                          <a:effectLst/>
                        </a:rPr>
                        <a:t>Organizacional e Gestão</a:t>
                      </a:r>
                      <a:endParaRPr lang="pt-PT" sz="20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2000" u="none" strike="noStrike" dirty="0">
                          <a:effectLst/>
                        </a:rPr>
                        <a:t>ERP/CRM</a:t>
                      </a:r>
                      <a:endParaRPr lang="pt-PT" sz="20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2000" u="none" strike="noStrike">
                          <a:effectLst/>
                        </a:rPr>
                        <a:t>5</a:t>
                      </a:r>
                      <a:endParaRPr lang="pt-PT" sz="2000" b="1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2000" u="none" strike="noStrike" dirty="0">
                          <a:effectLst/>
                        </a:rPr>
                        <a:t>10</a:t>
                      </a:r>
                      <a:endParaRPr lang="pt-PT" sz="20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8028734"/>
                  </a:ext>
                </a:extLst>
              </a:tr>
              <a:tr h="585851">
                <a:tc>
                  <a:txBody>
                    <a:bodyPr/>
                    <a:lstStyle/>
                    <a:p>
                      <a:pPr algn="ctr" fontAlgn="ctr"/>
                      <a:r>
                        <a:rPr lang="pt-PT" sz="2000" u="none" strike="noStrike" dirty="0">
                          <a:effectLst/>
                        </a:rPr>
                        <a:t>Organizacional e Gestão</a:t>
                      </a:r>
                      <a:endParaRPr lang="pt-PT" sz="20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2000" u="none" strike="noStrike" dirty="0">
                          <a:effectLst/>
                        </a:rPr>
                        <a:t>Sistemas de Qualidade</a:t>
                      </a:r>
                      <a:endParaRPr lang="pt-PT" sz="20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2000" u="none" strike="noStrike" dirty="0">
                          <a:effectLst/>
                        </a:rPr>
                        <a:t>4</a:t>
                      </a:r>
                      <a:endParaRPr lang="pt-PT" sz="2000" b="1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2000" u="none" strike="noStrike" dirty="0">
                          <a:effectLst/>
                        </a:rPr>
                        <a:t>7</a:t>
                      </a:r>
                      <a:endParaRPr lang="pt-PT" sz="20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5280013"/>
                  </a:ext>
                </a:extLst>
              </a:tr>
              <a:tr h="585851">
                <a:tc>
                  <a:txBody>
                    <a:bodyPr/>
                    <a:lstStyle/>
                    <a:p>
                      <a:pPr algn="ctr" fontAlgn="ctr"/>
                      <a:r>
                        <a:rPr lang="pt-PT" sz="2000" u="none" strike="noStrike" dirty="0">
                          <a:effectLst/>
                        </a:rPr>
                        <a:t>Organizacional e Gestão</a:t>
                      </a:r>
                      <a:endParaRPr lang="pt-PT" sz="20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2000" u="none" strike="noStrike" dirty="0" err="1">
                          <a:effectLst/>
                        </a:rPr>
                        <a:t>Equip</a:t>
                      </a:r>
                      <a:r>
                        <a:rPr lang="pt-PT" sz="2000" u="none" strike="noStrike" dirty="0">
                          <a:effectLst/>
                        </a:rPr>
                        <a:t>. Informáticos e TIC</a:t>
                      </a:r>
                      <a:endParaRPr lang="pt-PT" sz="20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2000" u="none" strike="noStrike" dirty="0">
                          <a:effectLst/>
                        </a:rPr>
                        <a:t>10</a:t>
                      </a:r>
                      <a:endParaRPr lang="pt-PT" sz="2000" b="1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2000" u="none" strike="noStrike" dirty="0">
                          <a:effectLst/>
                        </a:rPr>
                        <a:t>15</a:t>
                      </a:r>
                      <a:endParaRPr lang="pt-PT" sz="20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6770820"/>
                  </a:ext>
                </a:extLst>
              </a:tr>
              <a:tr h="585851">
                <a:tc>
                  <a:txBody>
                    <a:bodyPr/>
                    <a:lstStyle/>
                    <a:p>
                      <a:pPr algn="ctr" fontAlgn="ctr"/>
                      <a:r>
                        <a:rPr lang="pt-PT" sz="2000" u="none" strike="noStrike" dirty="0">
                          <a:effectLst/>
                        </a:rPr>
                        <a:t>Marketing</a:t>
                      </a:r>
                      <a:endParaRPr lang="pt-PT" sz="20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2000" u="none" strike="noStrike" dirty="0">
                          <a:effectLst/>
                        </a:rPr>
                        <a:t>Websites e catálogos Digitais</a:t>
                      </a:r>
                      <a:endParaRPr lang="pt-PT" sz="20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2000" u="none" strike="noStrike" dirty="0">
                          <a:effectLst/>
                        </a:rPr>
                        <a:t>10</a:t>
                      </a:r>
                      <a:endParaRPr lang="pt-PT" sz="2000" b="1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2000" u="none" strike="noStrike" dirty="0">
                          <a:effectLst/>
                        </a:rPr>
                        <a:t>13</a:t>
                      </a:r>
                      <a:endParaRPr lang="pt-PT" sz="20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1898328"/>
                  </a:ext>
                </a:extLst>
              </a:tr>
              <a:tr h="585851">
                <a:tc>
                  <a:txBody>
                    <a:bodyPr/>
                    <a:lstStyle/>
                    <a:p>
                      <a:pPr algn="ctr" fontAlgn="ctr"/>
                      <a:r>
                        <a:rPr lang="pt-PT" sz="2000" u="none" strike="noStrike" dirty="0">
                          <a:effectLst/>
                        </a:rPr>
                        <a:t>Marketing</a:t>
                      </a:r>
                      <a:endParaRPr lang="pt-PT" sz="20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2000" u="none" strike="noStrike" dirty="0">
                          <a:effectLst/>
                        </a:rPr>
                        <a:t>Registo Marcas</a:t>
                      </a:r>
                      <a:endParaRPr lang="pt-PT" sz="20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2000" u="none" strike="noStrike" dirty="0">
                          <a:effectLst/>
                        </a:rPr>
                        <a:t>1</a:t>
                      </a:r>
                      <a:endParaRPr lang="pt-PT" sz="2000" b="1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2000" u="none" strike="noStrike" dirty="0">
                          <a:effectLst/>
                        </a:rPr>
                        <a:t>6</a:t>
                      </a:r>
                      <a:endParaRPr lang="pt-PT" sz="20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1436317"/>
                  </a:ext>
                </a:extLst>
              </a:tr>
              <a:tr h="585851">
                <a:tc>
                  <a:txBody>
                    <a:bodyPr/>
                    <a:lstStyle/>
                    <a:p>
                      <a:pPr algn="ctr" fontAlgn="ctr"/>
                      <a:r>
                        <a:rPr lang="pt-PT" sz="2000" u="none" strike="noStrike">
                          <a:effectLst/>
                        </a:rPr>
                        <a:t>Marketing</a:t>
                      </a:r>
                      <a:endParaRPr lang="pt-PT" sz="20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2000" u="none" strike="noStrike" dirty="0">
                          <a:effectLst/>
                        </a:rPr>
                        <a:t>Design</a:t>
                      </a:r>
                      <a:endParaRPr lang="pt-PT" sz="20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2000" u="none" strike="noStrike" dirty="0">
                          <a:effectLst/>
                        </a:rPr>
                        <a:t>4</a:t>
                      </a:r>
                      <a:endParaRPr lang="pt-PT" sz="2000" b="1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2000" u="none" strike="noStrike" dirty="0">
                          <a:effectLst/>
                        </a:rPr>
                        <a:t>3</a:t>
                      </a:r>
                      <a:endParaRPr lang="pt-PT" sz="20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8370750"/>
                  </a:ext>
                </a:extLst>
              </a:tr>
            </a:tbl>
          </a:graphicData>
        </a:graphic>
      </p:graphicFrame>
      <p:pic>
        <p:nvPicPr>
          <p:cNvPr id="6" name="Imagem 5">
            <a:extLst>
              <a:ext uri="{FF2B5EF4-FFF2-40B4-BE49-F238E27FC236}">
                <a16:creationId xmlns:a16="http://schemas.microsoft.com/office/drawing/2014/main" id="{DBBFDA69-17BF-416F-A928-94123A4FF8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765" y="363822"/>
            <a:ext cx="1252263" cy="905684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00733CC2-20F5-4D23-9D4B-F67DD89671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63124" y="390456"/>
            <a:ext cx="2141323" cy="683742"/>
          </a:xfrm>
          <a:prstGeom prst="rect">
            <a:avLst/>
          </a:prstGeom>
        </p:spPr>
      </p:pic>
      <p:pic>
        <p:nvPicPr>
          <p:cNvPr id="8" name="Imagem 7">
            <a:extLst>
              <a:ext uri="{FF2B5EF4-FFF2-40B4-BE49-F238E27FC236}">
                <a16:creationId xmlns:a16="http://schemas.microsoft.com/office/drawing/2014/main" id="{824993EF-8E44-4C87-900F-F4FB3076BD6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4982" y="5999004"/>
            <a:ext cx="4322036" cy="663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54019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exão reta 4">
            <a:extLst>
              <a:ext uri="{FF2B5EF4-FFF2-40B4-BE49-F238E27FC236}">
                <a16:creationId xmlns:a16="http://schemas.microsoft.com/office/drawing/2014/main" id="{C3D58ABB-78B3-4BB9-850B-EAAE4E3C8A40}"/>
              </a:ext>
            </a:extLst>
          </p:cNvPr>
          <p:cNvCxnSpPr/>
          <p:nvPr/>
        </p:nvCxnSpPr>
        <p:spPr>
          <a:xfrm flipV="1">
            <a:off x="0" y="5797118"/>
            <a:ext cx="12192000" cy="62144"/>
          </a:xfrm>
          <a:prstGeom prst="line">
            <a:avLst/>
          </a:prstGeom>
          <a:ln w="57150"/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6" name="Imagem 5">
            <a:extLst>
              <a:ext uri="{FF2B5EF4-FFF2-40B4-BE49-F238E27FC236}">
                <a16:creationId xmlns:a16="http://schemas.microsoft.com/office/drawing/2014/main" id="{DBBFDA69-17BF-416F-A928-94123A4FF8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765" y="363822"/>
            <a:ext cx="1252263" cy="905684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00733CC2-20F5-4D23-9D4B-F67DD89671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63124" y="390456"/>
            <a:ext cx="2141323" cy="683742"/>
          </a:xfrm>
          <a:prstGeom prst="rect">
            <a:avLst/>
          </a:prstGeom>
        </p:spPr>
      </p:pic>
      <p:pic>
        <p:nvPicPr>
          <p:cNvPr id="8" name="Imagem 7">
            <a:extLst>
              <a:ext uri="{FF2B5EF4-FFF2-40B4-BE49-F238E27FC236}">
                <a16:creationId xmlns:a16="http://schemas.microsoft.com/office/drawing/2014/main" id="{824993EF-8E44-4C87-900F-F4FB3076BD6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4982" y="5999004"/>
            <a:ext cx="4322036" cy="663717"/>
          </a:xfrm>
          <a:prstGeom prst="rect">
            <a:avLst/>
          </a:prstGeom>
        </p:spPr>
      </p:pic>
      <p:sp>
        <p:nvSpPr>
          <p:cNvPr id="3" name="Retângulo 2">
            <a:extLst>
              <a:ext uri="{FF2B5EF4-FFF2-40B4-BE49-F238E27FC236}">
                <a16:creationId xmlns:a16="http://schemas.microsoft.com/office/drawing/2014/main" id="{0AE42883-A662-4980-A456-6AF4DB2B3514}"/>
              </a:ext>
            </a:extLst>
          </p:cNvPr>
          <p:cNvSpPr/>
          <p:nvPr/>
        </p:nvSpPr>
        <p:spPr>
          <a:xfrm>
            <a:off x="1154098" y="1866465"/>
            <a:ext cx="10280341" cy="36000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91540" marR="548640" indent="-342900">
              <a:lnSpc>
                <a:spcPct val="107000"/>
              </a:lnSpc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PT" sz="2400" b="1" i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Inovação Organizacional e Gestão </a:t>
            </a:r>
            <a:r>
              <a:rPr lang="pt-PT" dirty="0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</a:p>
          <a:p>
            <a:pPr marL="891540" marR="548640" indent="-342900">
              <a:lnSpc>
                <a:spcPct val="107000"/>
              </a:lnSpc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PT" sz="2400" b="1" i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Economia Digital e Tecnologias da Informação e Comunicação (TIC) </a:t>
            </a:r>
            <a:r>
              <a:rPr lang="pt-PT" dirty="0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pt-PT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91540" marR="548640" indent="-342900">
              <a:lnSpc>
                <a:spcPct val="107000"/>
              </a:lnSpc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PT" sz="2400" b="1" i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Criação de Marcas e Design </a:t>
            </a:r>
            <a:r>
              <a:rPr lang="pt-PT" dirty="0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pt-PT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91540" marR="548640" indent="-342900">
              <a:lnSpc>
                <a:spcPct val="107000"/>
              </a:lnSpc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PT" sz="2400" b="1" i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Desenvolvimento e Engª de Produtos, Serviços e Processos </a:t>
            </a:r>
            <a:r>
              <a:rPr lang="pt-PT" dirty="0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pt-PT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91540" marR="548640" indent="-342900">
              <a:lnSpc>
                <a:spcPct val="107000"/>
              </a:lnSpc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PT" sz="2400" b="1" i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Qualidade </a:t>
            </a:r>
            <a:r>
              <a:rPr lang="pt-PT" dirty="0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  <a:endParaRPr lang="pt-PT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91540" marR="548640" indent="-342900">
              <a:lnSpc>
                <a:spcPct val="107000"/>
              </a:lnSpc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PT" sz="2400" b="1" i="1" dirty="0" err="1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Eco-Inovação</a:t>
            </a:r>
            <a:r>
              <a:rPr lang="pt-PT" sz="2400" b="1" i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8861697-D76F-4EAF-B5D7-9CCCB80ECAFB}"/>
              </a:ext>
            </a:extLst>
          </p:cNvPr>
          <p:cNvSpPr txBox="1"/>
          <p:nvPr/>
        </p:nvSpPr>
        <p:spPr>
          <a:xfrm>
            <a:off x="2547891" y="816664"/>
            <a:ext cx="6551721" cy="58477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PT" sz="3200" b="1" dirty="0" err="1"/>
              <a:t>pmeQualific</a:t>
            </a:r>
            <a:r>
              <a:rPr lang="pt-PT" sz="3200" b="1" dirty="0"/>
              <a:t>  2019/2020</a:t>
            </a:r>
          </a:p>
        </p:txBody>
      </p:sp>
    </p:spTree>
    <p:extLst>
      <p:ext uri="{BB962C8B-B14F-4D97-AF65-F5344CB8AC3E}">
        <p14:creationId xmlns:p14="http://schemas.microsoft.com/office/powerpoint/2010/main" val="20301723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exão reta 4">
            <a:extLst>
              <a:ext uri="{FF2B5EF4-FFF2-40B4-BE49-F238E27FC236}">
                <a16:creationId xmlns:a16="http://schemas.microsoft.com/office/drawing/2014/main" id="{C3D58ABB-78B3-4BB9-850B-EAAE4E3C8A40}"/>
              </a:ext>
            </a:extLst>
          </p:cNvPr>
          <p:cNvCxnSpPr/>
          <p:nvPr/>
        </p:nvCxnSpPr>
        <p:spPr>
          <a:xfrm flipV="1">
            <a:off x="0" y="5797118"/>
            <a:ext cx="12192000" cy="62144"/>
          </a:xfrm>
          <a:prstGeom prst="line">
            <a:avLst/>
          </a:prstGeom>
          <a:ln w="57150"/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6" name="Imagem 5">
            <a:extLst>
              <a:ext uri="{FF2B5EF4-FFF2-40B4-BE49-F238E27FC236}">
                <a16:creationId xmlns:a16="http://schemas.microsoft.com/office/drawing/2014/main" id="{DBBFDA69-17BF-416F-A928-94123A4FF8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765" y="363822"/>
            <a:ext cx="1252263" cy="905684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00733CC2-20F5-4D23-9D4B-F67DD89671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63124" y="390456"/>
            <a:ext cx="2141323" cy="683742"/>
          </a:xfrm>
          <a:prstGeom prst="rect">
            <a:avLst/>
          </a:prstGeom>
        </p:spPr>
      </p:pic>
      <p:pic>
        <p:nvPicPr>
          <p:cNvPr id="8" name="Imagem 7">
            <a:extLst>
              <a:ext uri="{FF2B5EF4-FFF2-40B4-BE49-F238E27FC236}">
                <a16:creationId xmlns:a16="http://schemas.microsoft.com/office/drawing/2014/main" id="{824993EF-8E44-4C87-900F-F4FB3076BD6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4982" y="5999004"/>
            <a:ext cx="4322036" cy="663717"/>
          </a:xfrm>
          <a:prstGeom prst="rect">
            <a:avLst/>
          </a:prstGeom>
        </p:spPr>
      </p:pic>
      <p:sp>
        <p:nvSpPr>
          <p:cNvPr id="3" name="Retângulo 2">
            <a:extLst>
              <a:ext uri="{FF2B5EF4-FFF2-40B4-BE49-F238E27FC236}">
                <a16:creationId xmlns:a16="http://schemas.microsoft.com/office/drawing/2014/main" id="{0AE42883-A662-4980-A456-6AF4DB2B3514}"/>
              </a:ext>
            </a:extLst>
          </p:cNvPr>
          <p:cNvSpPr/>
          <p:nvPr/>
        </p:nvSpPr>
        <p:spPr>
          <a:xfrm>
            <a:off x="1162975" y="2567995"/>
            <a:ext cx="10280341" cy="18758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91540" marR="548640" indent="-342900"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PT" sz="2400" b="1" i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Investimento: 1.515.000 Euros</a:t>
            </a:r>
          </a:p>
          <a:p>
            <a:pPr marL="891540" marR="548640" indent="-342900"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PT" sz="2400" b="1" i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44 Empresas</a:t>
            </a:r>
          </a:p>
          <a:p>
            <a:pPr marL="891540" marR="548640" indent="-342900"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PT" sz="2400" b="1" i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Média de investimento/empresa: 29.000 Euros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8861697-D76F-4EAF-B5D7-9CCCB80ECAFB}"/>
              </a:ext>
            </a:extLst>
          </p:cNvPr>
          <p:cNvSpPr txBox="1"/>
          <p:nvPr/>
        </p:nvSpPr>
        <p:spPr>
          <a:xfrm>
            <a:off x="2547891" y="816664"/>
            <a:ext cx="6551721" cy="58477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PT" sz="3200" b="1" dirty="0" err="1"/>
              <a:t>pmeQualific</a:t>
            </a:r>
            <a:r>
              <a:rPr lang="pt-PT" sz="3200" b="1" dirty="0"/>
              <a:t>  2019/2020</a:t>
            </a:r>
          </a:p>
        </p:txBody>
      </p:sp>
    </p:spTree>
    <p:extLst>
      <p:ext uri="{BB962C8B-B14F-4D97-AF65-F5344CB8AC3E}">
        <p14:creationId xmlns:p14="http://schemas.microsoft.com/office/powerpoint/2010/main" val="22108466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exão reta 4">
            <a:extLst>
              <a:ext uri="{FF2B5EF4-FFF2-40B4-BE49-F238E27FC236}">
                <a16:creationId xmlns:a16="http://schemas.microsoft.com/office/drawing/2014/main" id="{C3D58ABB-78B3-4BB9-850B-EAAE4E3C8A40}"/>
              </a:ext>
            </a:extLst>
          </p:cNvPr>
          <p:cNvCxnSpPr/>
          <p:nvPr/>
        </p:nvCxnSpPr>
        <p:spPr>
          <a:xfrm flipV="1">
            <a:off x="0" y="5797118"/>
            <a:ext cx="12192000" cy="62144"/>
          </a:xfrm>
          <a:prstGeom prst="line">
            <a:avLst/>
          </a:prstGeom>
          <a:ln w="57150"/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" name="Retângulo 1">
            <a:extLst>
              <a:ext uri="{FF2B5EF4-FFF2-40B4-BE49-F238E27FC236}">
                <a16:creationId xmlns:a16="http://schemas.microsoft.com/office/drawing/2014/main" id="{8F32D4EE-DF01-4D46-B8D3-D9F0A9140BC4}"/>
              </a:ext>
            </a:extLst>
          </p:cNvPr>
          <p:cNvSpPr/>
          <p:nvPr/>
        </p:nvSpPr>
        <p:spPr>
          <a:xfrm>
            <a:off x="1942730" y="648934"/>
            <a:ext cx="7991216" cy="5078313"/>
          </a:xfrm>
          <a:prstGeom prst="rect">
            <a:avLst/>
          </a:prstGeom>
          <a:solidFill>
            <a:schemeClr val="dk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spcBef>
                <a:spcPts val="1200"/>
              </a:spcBef>
              <a:spcAft>
                <a:spcPts val="0"/>
              </a:spcAft>
            </a:pPr>
            <a:r>
              <a:rPr lang="pt-PT" sz="2400" b="1" kern="0" dirty="0">
                <a:solidFill>
                  <a:srgbClr val="2E74B5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Ficha técnica</a:t>
            </a:r>
          </a:p>
          <a:p>
            <a:pPr algn="just">
              <a:spcAft>
                <a:spcPts val="0"/>
              </a:spcAft>
              <a:tabLst>
                <a:tab pos="2700020" algn="ctr"/>
                <a:tab pos="5400040" algn="r"/>
              </a:tabLst>
            </a:pPr>
            <a:r>
              <a:rPr lang="pt-PT" sz="1200" dirty="0"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pt-PT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1200"/>
              </a:spcBef>
              <a:spcAft>
                <a:spcPts val="0"/>
              </a:spcAft>
            </a:pPr>
            <a:r>
              <a:rPr lang="pt-PT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Código: 22/SI/2016</a:t>
            </a:r>
          </a:p>
          <a:p>
            <a:pPr>
              <a:spcBef>
                <a:spcPts val="1200"/>
              </a:spcBef>
              <a:spcAft>
                <a:spcPts val="0"/>
              </a:spcAft>
            </a:pPr>
            <a:r>
              <a:rPr lang="pt-PT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Designação: PROJETOS CONJUNTOS – Qualificação das PME</a:t>
            </a:r>
          </a:p>
          <a:p>
            <a:pPr>
              <a:spcBef>
                <a:spcPts val="1200"/>
              </a:spcBef>
              <a:spcAft>
                <a:spcPts val="0"/>
              </a:spcAft>
            </a:pPr>
            <a:r>
              <a:rPr lang="pt-PT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Programa Operacional: Competitividade e Internacionalização</a:t>
            </a:r>
          </a:p>
          <a:p>
            <a:pPr>
              <a:spcBef>
                <a:spcPts val="1200"/>
              </a:spcBef>
              <a:spcAft>
                <a:spcPts val="0"/>
              </a:spcAft>
            </a:pPr>
            <a:r>
              <a:rPr lang="pt-PT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Objetivo Temático: OT 3 – Reforçar a competitividade das PME</a:t>
            </a:r>
          </a:p>
          <a:p>
            <a:pPr>
              <a:spcBef>
                <a:spcPts val="1200"/>
              </a:spcBef>
              <a:spcAft>
                <a:spcPts val="0"/>
              </a:spcAft>
            </a:pPr>
            <a:r>
              <a:rPr lang="pt-PT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Prioridade de Investimento: PI 3.3 – Concessão de apoio à criação e ao alargamento de capacidades avançadas de desenvolvimento de produtos e serviços</a:t>
            </a:r>
          </a:p>
          <a:p>
            <a:pPr>
              <a:spcBef>
                <a:spcPts val="1200"/>
              </a:spcBef>
              <a:spcAft>
                <a:spcPts val="0"/>
              </a:spcAft>
            </a:pPr>
            <a:r>
              <a:rPr lang="pt-PT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Tipologia de Intervenção: TI53 – Qualificação e Inovação das PME</a:t>
            </a:r>
          </a:p>
          <a:p>
            <a:pPr>
              <a:spcBef>
                <a:spcPts val="1200"/>
              </a:spcBef>
              <a:spcAft>
                <a:spcPts val="0"/>
              </a:spcAft>
            </a:pPr>
            <a:r>
              <a:rPr lang="pt-PT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Localização do Projeto: Norte e Centro</a:t>
            </a:r>
          </a:p>
          <a:p>
            <a:pPr>
              <a:spcBef>
                <a:spcPts val="1200"/>
              </a:spcBef>
              <a:spcAft>
                <a:spcPts val="0"/>
              </a:spcAft>
            </a:pPr>
            <a:r>
              <a:rPr lang="pt-PT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Fundo: FEDER</a:t>
            </a:r>
          </a:p>
          <a:p>
            <a:pPr>
              <a:spcBef>
                <a:spcPts val="1200"/>
              </a:spcBef>
              <a:spcAft>
                <a:spcPts val="0"/>
              </a:spcAft>
            </a:pPr>
            <a:r>
              <a:rPr lang="pt-PT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Entidade Promotora: AECOA – Associação Empresarial do Concelho de Oliveira de Azeméis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819C7419-EE74-4855-82A6-ED4B9C82FB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765" y="363822"/>
            <a:ext cx="1252263" cy="905684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3FB1126B-7A88-4C6B-A16F-D71AC13327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33946" y="349092"/>
            <a:ext cx="2141323" cy="683742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A1785A8D-F546-46C6-8855-1C15774D8BE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4982" y="5999004"/>
            <a:ext cx="4322036" cy="663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02674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exão reta 4">
            <a:extLst>
              <a:ext uri="{FF2B5EF4-FFF2-40B4-BE49-F238E27FC236}">
                <a16:creationId xmlns:a16="http://schemas.microsoft.com/office/drawing/2014/main" id="{C3D58ABB-78B3-4BB9-850B-EAAE4E3C8A40}"/>
              </a:ext>
            </a:extLst>
          </p:cNvPr>
          <p:cNvCxnSpPr/>
          <p:nvPr/>
        </p:nvCxnSpPr>
        <p:spPr>
          <a:xfrm flipV="1">
            <a:off x="0" y="5797118"/>
            <a:ext cx="12192000" cy="62144"/>
          </a:xfrm>
          <a:prstGeom prst="line">
            <a:avLst/>
          </a:prstGeom>
          <a:ln w="57150"/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2" name="Imagem 1">
            <a:extLst>
              <a:ext uri="{FF2B5EF4-FFF2-40B4-BE49-F238E27FC236}">
                <a16:creationId xmlns:a16="http://schemas.microsoft.com/office/drawing/2014/main" id="{B15D4753-6DDA-4C8B-835E-A212F52E4A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4264" y="115375"/>
            <a:ext cx="7803472" cy="5542001"/>
          </a:xfrm>
          <a:prstGeom prst="rect">
            <a:avLst/>
          </a:prstGeom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5BAB107D-C027-4CC3-9167-83804A4CC7D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765" y="363822"/>
            <a:ext cx="1252263" cy="905684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7EE8036F-E6CD-4527-8836-7B0A2B1188D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763124" y="390456"/>
            <a:ext cx="2141323" cy="683742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7E1D6F1F-CC74-482A-9C7A-2EC5A8E35B7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4982" y="5999004"/>
            <a:ext cx="4322036" cy="663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45284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exão reta 4">
            <a:extLst>
              <a:ext uri="{FF2B5EF4-FFF2-40B4-BE49-F238E27FC236}">
                <a16:creationId xmlns:a16="http://schemas.microsoft.com/office/drawing/2014/main" id="{C3D58ABB-78B3-4BB9-850B-EAAE4E3C8A40}"/>
              </a:ext>
            </a:extLst>
          </p:cNvPr>
          <p:cNvCxnSpPr/>
          <p:nvPr/>
        </p:nvCxnSpPr>
        <p:spPr>
          <a:xfrm flipV="1">
            <a:off x="0" y="5797118"/>
            <a:ext cx="12192000" cy="62144"/>
          </a:xfrm>
          <a:prstGeom prst="line">
            <a:avLst/>
          </a:prstGeom>
          <a:ln w="57150"/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4" name="Imagem 3">
            <a:extLst>
              <a:ext uri="{FF2B5EF4-FFF2-40B4-BE49-F238E27FC236}">
                <a16:creationId xmlns:a16="http://schemas.microsoft.com/office/drawing/2014/main" id="{5BAB107D-C027-4CC3-9167-83804A4CC7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765" y="363822"/>
            <a:ext cx="1252263" cy="905684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7EE8036F-E6CD-4527-8836-7B0A2B1188D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63124" y="390456"/>
            <a:ext cx="2141323" cy="683742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7E1D6F1F-CC74-482A-9C7A-2EC5A8E35B7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4982" y="5999004"/>
            <a:ext cx="4322036" cy="663717"/>
          </a:xfrm>
          <a:prstGeom prst="rect">
            <a:avLst/>
          </a:prstGeom>
        </p:spPr>
      </p:pic>
      <p:sp>
        <p:nvSpPr>
          <p:cNvPr id="3" name="Retângulo 2">
            <a:extLst>
              <a:ext uri="{FF2B5EF4-FFF2-40B4-BE49-F238E27FC236}">
                <a16:creationId xmlns:a16="http://schemas.microsoft.com/office/drawing/2014/main" id="{83EEAF7A-1BCB-4EDE-B6D6-AA2DE38E94C4}"/>
              </a:ext>
            </a:extLst>
          </p:cNvPr>
          <p:cNvSpPr/>
          <p:nvPr/>
        </p:nvSpPr>
        <p:spPr>
          <a:xfrm>
            <a:off x="1649028" y="1269506"/>
            <a:ext cx="9190607" cy="34321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548640" lvl="0" indent="-342900" algn="ctr">
              <a:lnSpc>
                <a:spcPct val="107000"/>
              </a:lnSpc>
              <a:spcBef>
                <a:spcPts val="1800"/>
              </a:spcBef>
              <a:spcAft>
                <a:spcPts val="1800"/>
              </a:spcAft>
              <a:buFont typeface="+mj-lt"/>
              <a:buAutoNum type="romanLcParenR"/>
            </a:pPr>
            <a:r>
              <a:rPr lang="pt-PT" sz="2400" b="1" i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Inovação Organizacional e Gestão </a:t>
            </a:r>
          </a:p>
          <a:p>
            <a:pPr>
              <a:lnSpc>
                <a:spcPct val="107000"/>
              </a:lnSpc>
              <a:spcBef>
                <a:spcPts val="600"/>
              </a:spcBef>
              <a:spcAft>
                <a:spcPts val="0"/>
              </a:spcAft>
            </a:pPr>
            <a:endParaRPr lang="pt-PT" dirty="0">
              <a:solidFill>
                <a:srgbClr val="333333"/>
              </a:solidFill>
              <a:latin typeface="Helvetica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PT" dirty="0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Introdução de novos métodos de organização do trabalho: implementação de Ferramentas </a:t>
            </a:r>
            <a:r>
              <a:rPr lang="pt-PT" dirty="0" err="1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Lean</a:t>
            </a:r>
            <a:endParaRPr lang="pt-PT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PT" dirty="0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Aquisição e instalação ERP (Software de Gestão)</a:t>
            </a:r>
            <a:endParaRPr lang="pt-PT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PT" dirty="0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Aquisição e instalação de CRM (software de gestão de clientes/comercial) </a:t>
            </a:r>
            <a:endParaRPr lang="pt-PT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PT" dirty="0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Aquisição de equipamento informático</a:t>
            </a:r>
            <a:endParaRPr lang="pt-PT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23010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exão reta 4">
            <a:extLst>
              <a:ext uri="{FF2B5EF4-FFF2-40B4-BE49-F238E27FC236}">
                <a16:creationId xmlns:a16="http://schemas.microsoft.com/office/drawing/2014/main" id="{C3D58ABB-78B3-4BB9-850B-EAAE4E3C8A40}"/>
              </a:ext>
            </a:extLst>
          </p:cNvPr>
          <p:cNvCxnSpPr/>
          <p:nvPr/>
        </p:nvCxnSpPr>
        <p:spPr>
          <a:xfrm flipV="1">
            <a:off x="0" y="5797118"/>
            <a:ext cx="12192000" cy="62144"/>
          </a:xfrm>
          <a:prstGeom prst="line">
            <a:avLst/>
          </a:prstGeom>
          <a:ln w="57150"/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4" name="Imagem 3">
            <a:extLst>
              <a:ext uri="{FF2B5EF4-FFF2-40B4-BE49-F238E27FC236}">
                <a16:creationId xmlns:a16="http://schemas.microsoft.com/office/drawing/2014/main" id="{5BAB107D-C027-4CC3-9167-83804A4CC7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765" y="363822"/>
            <a:ext cx="1252263" cy="905684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7EE8036F-E6CD-4527-8836-7B0A2B1188D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63124" y="390456"/>
            <a:ext cx="2141323" cy="683742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7E1D6F1F-CC74-482A-9C7A-2EC5A8E35B7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4982" y="5999004"/>
            <a:ext cx="4322036" cy="663717"/>
          </a:xfrm>
          <a:prstGeom prst="rect">
            <a:avLst/>
          </a:prstGeom>
        </p:spPr>
      </p:pic>
      <p:sp>
        <p:nvSpPr>
          <p:cNvPr id="12" name="Retângulo 11">
            <a:extLst>
              <a:ext uri="{FF2B5EF4-FFF2-40B4-BE49-F238E27FC236}">
                <a16:creationId xmlns:a16="http://schemas.microsoft.com/office/drawing/2014/main" id="{AD707FBA-4091-4532-A6A1-379213F78E44}"/>
              </a:ext>
            </a:extLst>
          </p:cNvPr>
          <p:cNvSpPr/>
          <p:nvPr/>
        </p:nvSpPr>
        <p:spPr>
          <a:xfrm>
            <a:off x="1649028" y="1759793"/>
            <a:ext cx="9199485" cy="3934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548640" lvl="0" indent="-342900" algn="ctr">
              <a:lnSpc>
                <a:spcPct val="107000"/>
              </a:lnSpc>
              <a:spcBef>
                <a:spcPts val="1800"/>
              </a:spcBef>
              <a:spcAft>
                <a:spcPts val="1800"/>
              </a:spcAft>
              <a:buFont typeface="+mj-lt"/>
              <a:buAutoNum type="romanLcParenR"/>
            </a:pPr>
            <a:r>
              <a:rPr lang="pt-PT" sz="2400" b="1" i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Economia Digital e Tecnologias da Informação e Comunicação (TIC) </a:t>
            </a:r>
          </a:p>
          <a:p>
            <a:pPr marL="285750" indent="-28575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PT" dirty="0">
                <a:solidFill>
                  <a:srgbClr val="333333"/>
                </a:solidFill>
                <a:latin typeface="Helvetica" panose="020B0604020202020204" pitchFamily="34" charset="0"/>
                <a:cs typeface="Times New Roman" panose="02020603050405020304" pitchFamily="18" charset="0"/>
              </a:rPr>
              <a:t>Desenvolvimento de novo website multilingue</a:t>
            </a:r>
          </a:p>
          <a:p>
            <a:pPr marL="285750" indent="-28575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PT" dirty="0">
                <a:solidFill>
                  <a:srgbClr val="333333"/>
                </a:solidFill>
                <a:latin typeface="Helvetica" panose="020B0604020202020204" pitchFamily="34" charset="0"/>
                <a:cs typeface="Times New Roman" panose="02020603050405020304" pitchFamily="18" charset="0"/>
              </a:rPr>
              <a:t>Remodelação de website </a:t>
            </a:r>
          </a:p>
          <a:p>
            <a:pPr marL="285750" indent="-28575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PT" dirty="0">
                <a:solidFill>
                  <a:srgbClr val="333333"/>
                </a:solidFill>
                <a:latin typeface="Helvetica" panose="020B0604020202020204" pitchFamily="34" charset="0"/>
                <a:cs typeface="Times New Roman" panose="02020603050405020304" pitchFamily="18" charset="0"/>
              </a:rPr>
              <a:t>Elaboração catálogo digital </a:t>
            </a:r>
          </a:p>
          <a:p>
            <a:pPr marL="285750" indent="-28575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PT" dirty="0">
                <a:solidFill>
                  <a:srgbClr val="333333"/>
                </a:solidFill>
                <a:latin typeface="Helvetica" panose="020B0604020202020204" pitchFamily="34" charset="0"/>
                <a:cs typeface="Times New Roman" panose="02020603050405020304" pitchFamily="18" charset="0"/>
              </a:rPr>
              <a:t>Realização de vídeo corporativo</a:t>
            </a:r>
          </a:p>
          <a:p>
            <a:pPr marL="285750" indent="-28575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PT" dirty="0">
                <a:solidFill>
                  <a:srgbClr val="333333"/>
                </a:solidFill>
                <a:latin typeface="Helvetica" panose="020B0604020202020204" pitchFamily="34" charset="0"/>
                <a:cs typeface="Times New Roman" panose="02020603050405020304" pitchFamily="18" charset="0"/>
              </a:rPr>
              <a:t>Aquisição de equipamentos TIC </a:t>
            </a:r>
          </a:p>
          <a:p>
            <a:pPr>
              <a:lnSpc>
                <a:spcPct val="107000"/>
              </a:lnSpc>
              <a:spcBef>
                <a:spcPts val="600"/>
              </a:spcBef>
              <a:spcAft>
                <a:spcPts val="0"/>
              </a:spcAft>
            </a:pPr>
            <a:r>
              <a:rPr lang="pt-PT" dirty="0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pt-PT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79823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exão reta 4">
            <a:extLst>
              <a:ext uri="{FF2B5EF4-FFF2-40B4-BE49-F238E27FC236}">
                <a16:creationId xmlns:a16="http://schemas.microsoft.com/office/drawing/2014/main" id="{C3D58ABB-78B3-4BB9-850B-EAAE4E3C8A40}"/>
              </a:ext>
            </a:extLst>
          </p:cNvPr>
          <p:cNvCxnSpPr/>
          <p:nvPr/>
        </p:nvCxnSpPr>
        <p:spPr>
          <a:xfrm flipV="1">
            <a:off x="0" y="5797118"/>
            <a:ext cx="12192000" cy="62144"/>
          </a:xfrm>
          <a:prstGeom prst="line">
            <a:avLst/>
          </a:prstGeom>
          <a:ln w="57150"/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4" name="Imagem 3">
            <a:extLst>
              <a:ext uri="{FF2B5EF4-FFF2-40B4-BE49-F238E27FC236}">
                <a16:creationId xmlns:a16="http://schemas.microsoft.com/office/drawing/2014/main" id="{5BAB107D-C027-4CC3-9167-83804A4CC7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765" y="363822"/>
            <a:ext cx="1252263" cy="905684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7EE8036F-E6CD-4527-8836-7B0A2B1188D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63124" y="390456"/>
            <a:ext cx="2141323" cy="683742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7E1D6F1F-CC74-482A-9C7A-2EC5A8E35B7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4982" y="5999004"/>
            <a:ext cx="4322036" cy="663717"/>
          </a:xfrm>
          <a:prstGeom prst="rect">
            <a:avLst/>
          </a:prstGeom>
        </p:spPr>
      </p:pic>
      <p:sp>
        <p:nvSpPr>
          <p:cNvPr id="2" name="Retângulo 1">
            <a:extLst>
              <a:ext uri="{FF2B5EF4-FFF2-40B4-BE49-F238E27FC236}">
                <a16:creationId xmlns:a16="http://schemas.microsoft.com/office/drawing/2014/main" id="{B8294D2D-2272-45DA-97EB-01AD51C5B778}"/>
              </a:ext>
            </a:extLst>
          </p:cNvPr>
          <p:cNvSpPr/>
          <p:nvPr/>
        </p:nvSpPr>
        <p:spPr>
          <a:xfrm>
            <a:off x="1649028" y="1712433"/>
            <a:ext cx="9190607" cy="21966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48640" marR="548640">
              <a:lnSpc>
                <a:spcPct val="107000"/>
              </a:lnSpc>
              <a:spcBef>
                <a:spcPts val="1800"/>
              </a:spcBef>
              <a:spcAft>
                <a:spcPts val="1800"/>
              </a:spcAft>
            </a:pPr>
            <a:r>
              <a:rPr lang="pt-PT" sz="2400" b="1" i="1" dirty="0" err="1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iii</a:t>
            </a:r>
            <a:r>
              <a:rPr lang="pt-PT" sz="2400" b="1" i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Criação de Marcas e Design </a:t>
            </a:r>
            <a:endParaRPr lang="pt-PT" sz="2800" b="1" i="1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ts val="600"/>
              </a:spcBef>
              <a:spcAft>
                <a:spcPts val="0"/>
              </a:spcAft>
            </a:pPr>
            <a:endParaRPr lang="pt-PT" dirty="0">
              <a:solidFill>
                <a:srgbClr val="333333"/>
              </a:solidFill>
              <a:latin typeface="Helvetica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PT" dirty="0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Conceção e registo de marcas próprias da empresa </a:t>
            </a:r>
            <a:endParaRPr lang="pt-PT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pt-PT" dirty="0">
              <a:solidFill>
                <a:srgbClr val="333333"/>
              </a:solidFill>
              <a:latin typeface="Helvetica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PT" dirty="0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Criação de 2 novas coleções, exemplo: primavera/ verão e outono/inverno  </a:t>
            </a:r>
            <a:endParaRPr lang="pt-PT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56203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exão reta 4">
            <a:extLst>
              <a:ext uri="{FF2B5EF4-FFF2-40B4-BE49-F238E27FC236}">
                <a16:creationId xmlns:a16="http://schemas.microsoft.com/office/drawing/2014/main" id="{C3D58ABB-78B3-4BB9-850B-EAAE4E3C8A40}"/>
              </a:ext>
            </a:extLst>
          </p:cNvPr>
          <p:cNvCxnSpPr/>
          <p:nvPr/>
        </p:nvCxnSpPr>
        <p:spPr>
          <a:xfrm flipV="1">
            <a:off x="0" y="5797118"/>
            <a:ext cx="12192000" cy="62144"/>
          </a:xfrm>
          <a:prstGeom prst="line">
            <a:avLst/>
          </a:prstGeom>
          <a:ln w="57150"/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4" name="Imagem 3">
            <a:extLst>
              <a:ext uri="{FF2B5EF4-FFF2-40B4-BE49-F238E27FC236}">
                <a16:creationId xmlns:a16="http://schemas.microsoft.com/office/drawing/2014/main" id="{5BAB107D-C027-4CC3-9167-83804A4CC7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765" y="363822"/>
            <a:ext cx="1252263" cy="905684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7EE8036F-E6CD-4527-8836-7B0A2B1188D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63124" y="390456"/>
            <a:ext cx="2141323" cy="683742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7E1D6F1F-CC74-482A-9C7A-2EC5A8E35B7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4982" y="5999004"/>
            <a:ext cx="4322036" cy="663717"/>
          </a:xfrm>
          <a:prstGeom prst="rect">
            <a:avLst/>
          </a:prstGeom>
        </p:spPr>
      </p:pic>
      <p:sp>
        <p:nvSpPr>
          <p:cNvPr id="2" name="Retângulo 1">
            <a:extLst>
              <a:ext uri="{FF2B5EF4-FFF2-40B4-BE49-F238E27FC236}">
                <a16:creationId xmlns:a16="http://schemas.microsoft.com/office/drawing/2014/main" id="{3B4F1BFF-4C12-4456-BA7E-1BD7AF8655B2}"/>
              </a:ext>
            </a:extLst>
          </p:cNvPr>
          <p:cNvSpPr/>
          <p:nvPr/>
        </p:nvSpPr>
        <p:spPr>
          <a:xfrm>
            <a:off x="1649028" y="1117266"/>
            <a:ext cx="8950910" cy="32396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48640" marR="548640" algn="ctr">
              <a:lnSpc>
                <a:spcPct val="107000"/>
              </a:lnSpc>
              <a:spcBef>
                <a:spcPts val="1800"/>
              </a:spcBef>
              <a:spcAft>
                <a:spcPts val="1800"/>
              </a:spcAft>
            </a:pPr>
            <a:r>
              <a:rPr lang="pt-PT" sz="2400" b="1" i="1" dirty="0" err="1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iv</a:t>
            </a:r>
            <a:r>
              <a:rPr lang="pt-PT" sz="2400" b="1" i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Qualidade </a:t>
            </a:r>
            <a:endParaRPr lang="pt-PT" sz="2800" b="1" i="1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ts val="600"/>
              </a:spcBef>
              <a:spcAft>
                <a:spcPts val="0"/>
              </a:spcAft>
            </a:pPr>
            <a:endParaRPr lang="pt-PT" dirty="0">
              <a:solidFill>
                <a:srgbClr val="333333"/>
              </a:solidFill>
              <a:latin typeface="Helvetica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pt-PT" dirty="0">
              <a:solidFill>
                <a:srgbClr val="333333"/>
              </a:solidFill>
              <a:latin typeface="Helvetica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PT" dirty="0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Implementação e Certificação do Sistema de Gestão da Qualidade ISO 9001:2015 </a:t>
            </a:r>
            <a:endParaRPr lang="pt-PT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pt-PT" dirty="0">
              <a:solidFill>
                <a:srgbClr val="333333"/>
              </a:solidFill>
              <a:latin typeface="Helvetica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PT" dirty="0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Transição do Sistema Gestão da Qualidade da norma ISO 9001:2008 para a norma ISO 9001:2015</a:t>
            </a:r>
            <a:endParaRPr lang="pt-PT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ts val="600"/>
              </a:spcBef>
              <a:spcAft>
                <a:spcPts val="0"/>
              </a:spcAft>
            </a:pPr>
            <a:r>
              <a:rPr lang="pt-PT" dirty="0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pt-PT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39592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exão reta 4">
            <a:extLst>
              <a:ext uri="{FF2B5EF4-FFF2-40B4-BE49-F238E27FC236}">
                <a16:creationId xmlns:a16="http://schemas.microsoft.com/office/drawing/2014/main" id="{C3D58ABB-78B3-4BB9-850B-EAAE4E3C8A40}"/>
              </a:ext>
            </a:extLst>
          </p:cNvPr>
          <p:cNvCxnSpPr/>
          <p:nvPr/>
        </p:nvCxnSpPr>
        <p:spPr>
          <a:xfrm flipV="1">
            <a:off x="0" y="5797118"/>
            <a:ext cx="12192000" cy="62144"/>
          </a:xfrm>
          <a:prstGeom prst="line">
            <a:avLst/>
          </a:prstGeom>
          <a:ln w="57150"/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4" name="Imagem 3">
            <a:extLst>
              <a:ext uri="{FF2B5EF4-FFF2-40B4-BE49-F238E27FC236}">
                <a16:creationId xmlns:a16="http://schemas.microsoft.com/office/drawing/2014/main" id="{5BAB107D-C027-4CC3-9167-83804A4CC7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765" y="363822"/>
            <a:ext cx="1252263" cy="905684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7EE8036F-E6CD-4527-8836-7B0A2B1188D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63124" y="390456"/>
            <a:ext cx="2141323" cy="683742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7E1D6F1F-CC74-482A-9C7A-2EC5A8E35B7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4982" y="5999004"/>
            <a:ext cx="4322036" cy="663717"/>
          </a:xfrm>
          <a:prstGeom prst="rect">
            <a:avLst/>
          </a:prstGeom>
        </p:spPr>
      </p:pic>
      <p:graphicFrame>
        <p:nvGraphicFramePr>
          <p:cNvPr id="8" name="Tabela 7">
            <a:extLst>
              <a:ext uri="{FF2B5EF4-FFF2-40B4-BE49-F238E27FC236}">
                <a16:creationId xmlns:a16="http://schemas.microsoft.com/office/drawing/2014/main" id="{4F7DFB2E-E7D8-4971-8D86-59576E1BB0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873335"/>
              </p:ext>
            </p:extLst>
          </p:nvPr>
        </p:nvGraphicFramePr>
        <p:xfrm>
          <a:off x="2204128" y="1593052"/>
          <a:ext cx="7783744" cy="3880520"/>
        </p:xfrm>
        <a:graphic>
          <a:graphicData uri="http://schemas.openxmlformats.org/drawingml/2006/table">
            <a:tbl>
              <a:tblPr firstRow="1" bandRow="1">
                <a:tableStyleId>{D03447BB-5D67-496B-8E87-E561075AD55C}</a:tableStyleId>
              </a:tblPr>
              <a:tblGrid>
                <a:gridCol w="3930342">
                  <a:extLst>
                    <a:ext uri="{9D8B030D-6E8A-4147-A177-3AD203B41FA5}">
                      <a16:colId xmlns:a16="http://schemas.microsoft.com/office/drawing/2014/main" val="2691462223"/>
                    </a:ext>
                  </a:extLst>
                </a:gridCol>
                <a:gridCol w="3853402">
                  <a:extLst>
                    <a:ext uri="{9D8B030D-6E8A-4147-A177-3AD203B41FA5}">
                      <a16:colId xmlns:a16="http://schemas.microsoft.com/office/drawing/2014/main" val="570357355"/>
                    </a:ext>
                  </a:extLst>
                </a:gridCol>
              </a:tblGrid>
              <a:tr h="554360"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pt-PT" dirty="0">
                          <a:solidFill>
                            <a:schemeClr val="bg1"/>
                          </a:solidFill>
                        </a:rPr>
                        <a:t>Investimento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dirty="0"/>
                        <a:t>Euros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3349294"/>
                  </a:ext>
                </a:extLst>
              </a:tr>
              <a:tr h="554360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t-PT" b="1" dirty="0"/>
                        <a:t>Investimento Elegível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b="1" dirty="0"/>
                        <a:t>430.500,00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8654096"/>
                  </a:ext>
                </a:extLst>
              </a:tr>
              <a:tr h="554360">
                <a:tc>
                  <a:txBody>
                    <a:bodyPr/>
                    <a:lstStyle/>
                    <a:p>
                      <a:r>
                        <a:rPr lang="pt-PT" dirty="0"/>
                        <a:t>     Elegível Empresas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dirty="0"/>
                        <a:t>    365.925,00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4231687"/>
                  </a:ext>
                </a:extLst>
              </a:tr>
              <a:tr h="554360">
                <a:tc>
                  <a:txBody>
                    <a:bodyPr/>
                    <a:lstStyle/>
                    <a:p>
                      <a:r>
                        <a:rPr lang="pt-PT" dirty="0"/>
                        <a:t>     Elegível Promotor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dirty="0"/>
                        <a:t>    64.575,00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3596415"/>
                  </a:ext>
                </a:extLst>
              </a:tr>
              <a:tr h="554360">
                <a:tc>
                  <a:txBody>
                    <a:bodyPr/>
                    <a:lstStyle/>
                    <a:p>
                      <a:r>
                        <a:rPr lang="pt-PT" b="1" dirty="0"/>
                        <a:t>Incentivo Não Reembolsável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b="1" dirty="0"/>
                        <a:t>237.851,25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4701066"/>
                  </a:ext>
                </a:extLst>
              </a:tr>
              <a:tr h="554360">
                <a:tc>
                  <a:txBody>
                    <a:bodyPr/>
                    <a:lstStyle/>
                    <a:p>
                      <a:r>
                        <a:rPr lang="pt-PT" dirty="0"/>
                        <a:t>     Incentivo NR Empresas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dirty="0"/>
                        <a:t>    182.962,50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4512991"/>
                  </a:ext>
                </a:extLst>
              </a:tr>
              <a:tr h="554360">
                <a:tc>
                  <a:txBody>
                    <a:bodyPr/>
                    <a:lstStyle/>
                    <a:p>
                      <a:r>
                        <a:rPr lang="pt-PT" dirty="0"/>
                        <a:t>     Incentivo NR Promotor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dirty="0"/>
                        <a:t>    54.888,75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88986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94884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exão reta 4">
            <a:extLst>
              <a:ext uri="{FF2B5EF4-FFF2-40B4-BE49-F238E27FC236}">
                <a16:creationId xmlns:a16="http://schemas.microsoft.com/office/drawing/2014/main" id="{C3D58ABB-78B3-4BB9-850B-EAAE4E3C8A40}"/>
              </a:ext>
            </a:extLst>
          </p:cNvPr>
          <p:cNvCxnSpPr/>
          <p:nvPr/>
        </p:nvCxnSpPr>
        <p:spPr>
          <a:xfrm flipV="1">
            <a:off x="0" y="5797118"/>
            <a:ext cx="12192000" cy="62144"/>
          </a:xfrm>
          <a:prstGeom prst="line">
            <a:avLst/>
          </a:prstGeom>
          <a:ln w="57150"/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5DCB734F-D031-425D-96D3-861579784CA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01405168"/>
              </p:ext>
            </p:extLst>
          </p:nvPr>
        </p:nvGraphicFramePr>
        <p:xfrm>
          <a:off x="2361362" y="1074198"/>
          <a:ext cx="6913267" cy="44724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8" name="Imagem 7">
            <a:extLst>
              <a:ext uri="{FF2B5EF4-FFF2-40B4-BE49-F238E27FC236}">
                <a16:creationId xmlns:a16="http://schemas.microsoft.com/office/drawing/2014/main" id="{3B27DF8E-A4AC-44D5-9DE8-5A66422DF2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63124" y="390456"/>
            <a:ext cx="2141323" cy="683742"/>
          </a:xfrm>
          <a:prstGeom prst="rect">
            <a:avLst/>
          </a:prstGeom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5AEFE483-E99C-4311-B3C1-AAC0F7D4A71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765" y="363822"/>
            <a:ext cx="1252263" cy="905684"/>
          </a:xfrm>
          <a:prstGeom prst="rect">
            <a:avLst/>
          </a:prstGeom>
        </p:spPr>
      </p:pic>
      <p:pic>
        <p:nvPicPr>
          <p:cNvPr id="10" name="Imagem 9">
            <a:extLst>
              <a:ext uri="{FF2B5EF4-FFF2-40B4-BE49-F238E27FC236}">
                <a16:creationId xmlns:a16="http://schemas.microsoft.com/office/drawing/2014/main" id="{AB0DAC33-A695-4908-977B-4114DF7D394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4982" y="5999004"/>
            <a:ext cx="4322036" cy="663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38248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269</TotalTime>
  <Words>370</Words>
  <Application>Microsoft Office PowerPoint</Application>
  <PresentationFormat>Ecrã Panorâmico</PresentationFormat>
  <Paragraphs>94</Paragraphs>
  <Slides>14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14</vt:i4>
      </vt:variant>
    </vt:vector>
  </HeadingPairs>
  <TitlesOfParts>
    <vt:vector size="21" baseType="lpstr">
      <vt:lpstr>Arial</vt:lpstr>
      <vt:lpstr>Calibri</vt:lpstr>
      <vt:lpstr>Calibri Light</vt:lpstr>
      <vt:lpstr>Helvetica</vt:lpstr>
      <vt:lpstr>Tahoma</vt:lpstr>
      <vt:lpstr>Trebuchet MS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António Moreira</dc:creator>
  <cp:lastModifiedBy>Ângela Amorim</cp:lastModifiedBy>
  <cp:revision>24</cp:revision>
  <dcterms:created xsi:type="dcterms:W3CDTF">2019-01-17T09:22:25Z</dcterms:created>
  <dcterms:modified xsi:type="dcterms:W3CDTF">2025-01-03T18:02:33Z</dcterms:modified>
</cp:coreProperties>
</file>